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77" r:id="rId2"/>
    <p:sldMasterId id="2147483689" r:id="rId3"/>
  </p:sldMasterIdLst>
  <p:notesMasterIdLst>
    <p:notesMasterId r:id="rId32"/>
  </p:notesMasterIdLst>
  <p:sldIdLst>
    <p:sldId id="256" r:id="rId4"/>
    <p:sldId id="271" r:id="rId5"/>
    <p:sldId id="258" r:id="rId6"/>
    <p:sldId id="273" r:id="rId7"/>
    <p:sldId id="272" r:id="rId8"/>
    <p:sldId id="274" r:id="rId9"/>
    <p:sldId id="296" r:id="rId10"/>
    <p:sldId id="297" r:id="rId11"/>
    <p:sldId id="298" r:id="rId12"/>
    <p:sldId id="299" r:id="rId13"/>
    <p:sldId id="275" r:id="rId14"/>
    <p:sldId id="300" r:id="rId15"/>
    <p:sldId id="302" r:id="rId16"/>
    <p:sldId id="303" r:id="rId17"/>
    <p:sldId id="304" r:id="rId18"/>
    <p:sldId id="278" r:id="rId19"/>
    <p:sldId id="279" r:id="rId20"/>
    <p:sldId id="280" r:id="rId21"/>
    <p:sldId id="295" r:id="rId22"/>
    <p:sldId id="284" r:id="rId23"/>
    <p:sldId id="287" r:id="rId24"/>
    <p:sldId id="289" r:id="rId25"/>
    <p:sldId id="291" r:id="rId26"/>
    <p:sldId id="305" r:id="rId27"/>
    <p:sldId id="307" r:id="rId28"/>
    <p:sldId id="306" r:id="rId29"/>
    <p:sldId id="308" r:id="rId30"/>
    <p:sldId id="276" r:id="rId31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Centaur" panose="02030504050205020304" pitchFamily="18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7Tn4+Z5lY31Aw+G+2P9IYn+vu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6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5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019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19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27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45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99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691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98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348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80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26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210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10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69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949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388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824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24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54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578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835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79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30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22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33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58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63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99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3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80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75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36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25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81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31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676"/>
            <a:ext cx="5135562" cy="400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851" y="3305065"/>
            <a:ext cx="57753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56" y="346870"/>
            <a:ext cx="5775325" cy="611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68896" y="850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54728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426" y="6543677"/>
            <a:ext cx="422275" cy="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238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87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84191"/>
              </p:ext>
            </p:extLst>
          </p:nvPr>
        </p:nvGraphicFramePr>
        <p:xfrm>
          <a:off x="105252" y="1412928"/>
          <a:ext cx="8933498" cy="5301772"/>
        </p:xfrm>
        <a:graphic>
          <a:graphicData uri="http://schemas.openxmlformats.org/drawingml/2006/table">
            <a:tbl>
              <a:tblPr/>
              <a:tblGrid>
                <a:gridCol w="4346652"/>
                <a:gridCol w="4586846"/>
              </a:tblGrid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Name of the team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P_118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 Group_2</a:t>
                      </a:r>
                      <a:endParaRPr lang="en-US" sz="18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Date of formed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11/05/2022</a:t>
                      </a:r>
                      <a:endParaRPr lang="en-US" sz="18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Mentor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Karthik /Dhanya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Team Members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Sannapagunta satya simha reddy</a:t>
                      </a:r>
                      <a:b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Vamshi M</a:t>
                      </a:r>
                      <a:b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 Rajesh K G</a:t>
                      </a:r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/>
                      </a:r>
                      <a:b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Miss.</a:t>
                      </a:r>
                      <a:r>
                        <a:rPr lang="en-US" sz="1800" b="0" i="0" u="none" strike="noStrik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 Gayathri M</a:t>
                      </a:r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/>
                      </a:r>
                      <a:b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Rohan Shet</a:t>
                      </a:r>
                      <a:b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GB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Miss. Varsha</a:t>
                      </a:r>
                    </a:p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Miss Mahalakshmi</a:t>
                      </a:r>
                      <a:endParaRPr lang="en-US" sz="18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Meeting 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entaur"/>
                        </a:rPr>
                        <a:t>Days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Two meetings every week</a:t>
                      </a:r>
                      <a:endParaRPr lang="en-US" sz="18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33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Meeting 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1 Hour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Google Shape;333;p2"/>
          <p:cNvSpPr txBox="1"/>
          <p:nvPr/>
        </p:nvSpPr>
        <p:spPr>
          <a:xfrm>
            <a:off x="25307" y="120530"/>
            <a:ext cx="893349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2776"/>
              </a:buClr>
              <a:buSzPts val="3600"/>
            </a:pPr>
            <a:r>
              <a:rPr lang="en-GB" sz="3200" b="1" u="sng" dirty="0">
                <a:solidFill>
                  <a:schemeClr val="tx1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Project Title</a:t>
            </a:r>
            <a:r>
              <a:rPr lang="en-GB" sz="3200" b="1" u="sng" dirty="0" smtClean="0">
                <a:solidFill>
                  <a:schemeClr val="tx1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:</a:t>
            </a:r>
          </a:p>
          <a:p>
            <a:pPr lvl="0" algn="ctr">
              <a:buClr>
                <a:srgbClr val="002776"/>
              </a:buClr>
              <a:buSzPts val="3600"/>
            </a:pPr>
            <a:r>
              <a:rPr lang="en-GB" sz="32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 </a:t>
            </a:r>
            <a:r>
              <a:rPr lang="en-GB" sz="2200" b="1" dirty="0" smtClean="0">
                <a:solidFill>
                  <a:srgbClr val="002776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Gold price prediction for the next 30 days</a:t>
            </a:r>
            <a:endParaRPr lang="en-GB" sz="22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679"/>
            <a:ext cx="9144000" cy="4931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2785" y="5813748"/>
            <a:ext cx="8498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u="sng" dirty="0">
                <a:latin typeface="Comic Sans MS" panose="030F0702030302020204" pitchFamily="66" charset="0"/>
              </a:rPr>
              <a:t>Insight</a:t>
            </a:r>
            <a:r>
              <a:rPr lang="en-GB" sz="2800" dirty="0">
                <a:latin typeface="Comic Sans MS" panose="030F0702030302020204" pitchFamily="66" charset="0"/>
              </a:rPr>
              <a:t>: </a:t>
            </a:r>
            <a:r>
              <a:rPr lang="en-GB" sz="1800" dirty="0">
                <a:latin typeface="Comic Sans MS" panose="030F0702030302020204" pitchFamily="66" charset="0"/>
              </a:rPr>
              <a:t>The growth in the price has much more of an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25330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2377317"/>
            <a:ext cx="7463779" cy="4480683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575" y="723415"/>
            <a:ext cx="8803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mic Sans MS" panose="030F0702030302020204" pitchFamily="66" charset="0"/>
              </a:rPr>
              <a:t>Since our data is </a:t>
            </a:r>
            <a:r>
              <a:rPr lang="en-GB" sz="1800" dirty="0" smtClean="0">
                <a:latin typeface="Comic Sans MS" panose="030F0702030302020204" pitchFamily="66" charset="0"/>
              </a:rPr>
              <a:t>univariate </a:t>
            </a:r>
            <a:r>
              <a:rPr lang="en-GB" sz="1800" dirty="0">
                <a:latin typeface="Comic Sans MS" panose="030F0702030302020204" pitchFamily="66" charset="0"/>
              </a:rPr>
              <a:t>we cannot compare between two variables, So we </a:t>
            </a:r>
            <a:r>
              <a:rPr lang="en-GB" sz="1800" dirty="0" smtClean="0">
                <a:latin typeface="Comic Sans MS" panose="030F0702030302020204" pitchFamily="66" charset="0"/>
              </a:rPr>
              <a:t>need </a:t>
            </a:r>
            <a:r>
              <a:rPr lang="en-GB" sz="1800" dirty="0">
                <a:latin typeface="Comic Sans MS" panose="030F0702030302020204" pitchFamily="66" charset="0"/>
              </a:rPr>
              <a:t>to look into the Lag plot which is nothing but the plotting of value against its lagged value</a:t>
            </a:r>
          </a:p>
        </p:txBody>
      </p:sp>
      <p:sp>
        <p:nvSpPr>
          <p:cNvPr id="7" name="object 2"/>
          <p:cNvSpPr txBox="1"/>
          <p:nvPr/>
        </p:nvSpPr>
        <p:spPr>
          <a:xfrm>
            <a:off x="203665" y="1783912"/>
            <a:ext cx="1272891" cy="44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dirty="0" smtClean="0">
                <a:latin typeface="Comic Sans MS" panose="030F0702030302020204" pitchFamily="66" charset="0"/>
              </a:rPr>
              <a:t>Lag = 1</a:t>
            </a:r>
            <a:endParaRPr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1" y="1851366"/>
            <a:ext cx="7847619" cy="4711111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07975" y="996725"/>
            <a:ext cx="1272891" cy="44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dirty="0" smtClean="0">
                <a:latin typeface="Comic Sans MS" panose="030F0702030302020204" pitchFamily="66" charset="0"/>
              </a:rPr>
              <a:t>Lag = 2</a:t>
            </a:r>
            <a:endParaRPr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66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1" y="2028787"/>
            <a:ext cx="7847619" cy="4711111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155575" y="1048113"/>
            <a:ext cx="1272891" cy="44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dirty="0" smtClean="0">
                <a:latin typeface="Comic Sans MS" panose="030F0702030302020204" pitchFamily="66" charset="0"/>
              </a:rPr>
              <a:t>Lag = 3</a:t>
            </a:r>
            <a:endParaRPr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127365"/>
            <a:ext cx="7847619" cy="4711111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155575" y="683200"/>
            <a:ext cx="1272891" cy="44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dirty="0" smtClean="0">
                <a:latin typeface="Comic Sans MS" panose="030F0702030302020204" pitchFamily="66" charset="0"/>
              </a:rPr>
              <a:t>Lag = 4</a:t>
            </a:r>
            <a:endParaRPr sz="2800" dirty="0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8051" y="6128752"/>
            <a:ext cx="6607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u="sng" dirty="0" smtClean="0">
                <a:latin typeface="Comic Sans MS" panose="030F0702030302020204" pitchFamily="66" charset="0"/>
              </a:rPr>
              <a:t>Insight</a:t>
            </a:r>
            <a:r>
              <a:rPr lang="en-GB" sz="1800" dirty="0" smtClean="0">
                <a:latin typeface="Comic Sans MS" panose="030F0702030302020204" pitchFamily="66" charset="0"/>
              </a:rPr>
              <a:t>: From </a:t>
            </a:r>
            <a:r>
              <a:rPr lang="en-GB" sz="1800" dirty="0">
                <a:latin typeface="Comic Sans MS" panose="030F0702030302020204" pitchFamily="66" charset="0"/>
              </a:rPr>
              <a:t>lag_1,2,3 &amp; 4 suggest the positive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40688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4" y="952884"/>
            <a:ext cx="7394132" cy="51369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0375" y="6164504"/>
            <a:ext cx="8498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u="sng" dirty="0">
                <a:latin typeface="Comic Sans MS" panose="030F0702030302020204" pitchFamily="66" charset="0"/>
              </a:rPr>
              <a:t>Insight</a:t>
            </a:r>
            <a:r>
              <a:rPr lang="en-GB" sz="1800" dirty="0">
                <a:latin typeface="Comic Sans MS" panose="030F0702030302020204" pitchFamily="66" charset="0"/>
              </a:rPr>
              <a:t> : Autocorrelation plot suggest that immediate lags have significate relationship to build a good </a:t>
            </a:r>
            <a:r>
              <a:rPr lang="en-GB" sz="1800" dirty="0" smtClean="0">
                <a:latin typeface="Comic Sans MS" panose="030F0702030302020204" pitchFamily="66" charset="0"/>
              </a:rPr>
              <a:t>forecasting </a:t>
            </a:r>
            <a:r>
              <a:rPr lang="en-GB" sz="1800" dirty="0">
                <a:latin typeface="Comic Sans MS" panose="030F0702030302020204" pitchFamily="66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615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866781" y="160338"/>
            <a:ext cx="508289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b="1" u="sng" dirty="0" smtClean="0">
                <a:latin typeface="Comic Sans MS" panose="030F0702030302020204" pitchFamily="66" charset="0"/>
              </a:rPr>
              <a:t>Checking for data stationality</a:t>
            </a:r>
            <a:endParaRPr sz="2600" b="1" u="sng" dirty="0">
              <a:latin typeface="Comic Sans MS" panose="030F0702030302020204" pitchFamily="66" charset="0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0" y="928798"/>
            <a:ext cx="333370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 smtClean="0">
                <a:latin typeface="Comic Sans MS" panose="030F0702030302020204" pitchFamily="66" charset="0"/>
              </a:rPr>
              <a:t>Dickey fuller test</a:t>
            </a:r>
            <a:endParaRPr sz="26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7258"/>
            <a:ext cx="9144000" cy="47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882624"/>
            <a:ext cx="8857397" cy="49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524355"/>
            <a:ext cx="8763000" cy="4289591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190500" y="511605"/>
            <a:ext cx="758125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3200" u="sng" dirty="0" smtClean="0">
                <a:latin typeface="Comic Sans MS" panose="030F0702030302020204" pitchFamily="66" charset="0"/>
              </a:rPr>
              <a:t>Converted data into stationary form</a:t>
            </a:r>
            <a:endParaRPr sz="3200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Google Shape;388;p62">
            <a:extLst>
              <a:ext uri="{FF2B5EF4-FFF2-40B4-BE49-F238E27FC236}">
                <a16:creationId xmlns="" xmlns:a16="http://schemas.microsoft.com/office/drawing/2014/main" id="{1733A341-9D4E-45C2-B602-DD6893B4A1FA}"/>
              </a:ext>
            </a:extLst>
          </p:cNvPr>
          <p:cNvSpPr txBox="1"/>
          <p:nvPr/>
        </p:nvSpPr>
        <p:spPr>
          <a:xfrm>
            <a:off x="0" y="354842"/>
            <a:ext cx="2811438" cy="7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36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Model Building</a:t>
            </a:r>
            <a:endParaRPr sz="36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  <p:sp>
        <p:nvSpPr>
          <p:cNvPr id="7" name="Google Shape;388;p62">
            <a:extLst>
              <a:ext uri="{FF2B5EF4-FFF2-40B4-BE49-F238E27FC236}">
                <a16:creationId xmlns="" xmlns:a16="http://schemas.microsoft.com/office/drawing/2014/main" id="{1733A341-9D4E-45C2-B602-DD6893B4A1FA}"/>
              </a:ext>
            </a:extLst>
          </p:cNvPr>
          <p:cNvSpPr txBox="1"/>
          <p:nvPr/>
        </p:nvSpPr>
        <p:spPr>
          <a:xfrm>
            <a:off x="185383" y="930322"/>
            <a:ext cx="8773234" cy="556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u="none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000" i="0" u="none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In this project, We investigate the usage of  different models to predict the gold price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u="none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36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Time Series Models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3600" b="1" i="0" u="sng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i="0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Linear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dirty="0" smtClean="0">
                <a:latin typeface="Centaur" pitchFamily="18" charset="0"/>
              </a:rPr>
              <a:t>Exponential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i="0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Quadratic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dirty="0" smtClean="0">
                <a:latin typeface="Centaur" pitchFamily="18" charset="0"/>
              </a:rPr>
              <a:t>Additive seasonality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i="0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Additive seasonality with quadratic trend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dirty="0" smtClean="0">
                <a:latin typeface="Centaur" pitchFamily="18" charset="0"/>
              </a:rPr>
              <a:t>Multiplicative seasonality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i="0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Multiplicative with additive seasonality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dirty="0" smtClean="0">
                <a:latin typeface="Centaur" pitchFamily="18" charset="0"/>
              </a:rPr>
              <a:t>ARIMA</a:t>
            </a:r>
            <a:endParaRPr lang="en-US" sz="2000" i="0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b="1" i="0" u="sng" strike="noStrike" cap="none" dirty="0" smtClean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2000" i="0" u="none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"/>
          <p:cNvSpPr txBox="1"/>
          <p:nvPr/>
        </p:nvSpPr>
        <p:spPr>
          <a:xfrm>
            <a:off x="-20236" y="539809"/>
            <a:ext cx="48722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>
                <a:solidFill>
                  <a:schemeClr val="tx1"/>
                </a:solidFill>
                <a:latin typeface="Comic Sans MS" panose="030F0702030302020204" pitchFamily="66" charset="0"/>
                <a:sym typeface="Arial"/>
              </a:rPr>
              <a:t>Business </a:t>
            </a:r>
            <a:r>
              <a:rPr lang="en-US" sz="3600" b="1" u="sng" dirty="0" smtClean="0">
                <a:solidFill>
                  <a:schemeClr val="tx1"/>
                </a:solidFill>
                <a:latin typeface="Comic Sans MS" panose="030F0702030302020204" pitchFamily="66" charset="0"/>
                <a:sym typeface="Arial"/>
              </a:rPr>
              <a:t>Objective:</a:t>
            </a:r>
            <a:endParaRPr sz="3600" u="sng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33" name="Google Shape;333;p2"/>
          <p:cNvSpPr txBox="1"/>
          <p:nvPr/>
        </p:nvSpPr>
        <p:spPr>
          <a:xfrm>
            <a:off x="82480" y="1513704"/>
            <a:ext cx="89790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IN" sz="2400" dirty="0" smtClean="0">
                <a:latin typeface="Centaur" panose="02030504050205020304" pitchFamily="18" charset="0"/>
              </a:rPr>
              <a:t>Understanding </a:t>
            </a:r>
            <a:r>
              <a:rPr lang="en-IN" sz="2400" dirty="0">
                <a:latin typeface="Centaur" panose="02030504050205020304" pitchFamily="18" charset="0"/>
              </a:rPr>
              <a:t>the underlying structure in your dataset and </a:t>
            </a:r>
            <a:r>
              <a:rPr lang="en-IN" sz="2400" dirty="0" smtClean="0">
                <a:latin typeface="Centaur" panose="02030504050205020304" pitchFamily="18" charset="0"/>
              </a:rPr>
              <a:t>coming </a:t>
            </a:r>
            <a:r>
              <a:rPr lang="en-IN" sz="2400" dirty="0">
                <a:latin typeface="Centaur" panose="02030504050205020304" pitchFamily="18" charset="0"/>
              </a:rPr>
              <a:t>up with a suitable forecasting model which can effectively forecast gold prices for next 30 days</a:t>
            </a:r>
            <a:endParaRPr sz="2400" dirty="0">
              <a:latin typeface="Centaur" panose="02030504050205020304" pitchFamily="18" charset="0"/>
            </a:endParaRPr>
          </a:p>
        </p:txBody>
      </p:sp>
      <p:pic>
        <p:nvPicPr>
          <p:cNvPr id="336" name="Google Shape;3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3" y="2713992"/>
            <a:ext cx="6992294" cy="3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317786" y="170551"/>
            <a:ext cx="621388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b="1" u="sng" dirty="0" smtClean="0">
                <a:latin typeface="Comic Sans MS" panose="030F0702030302020204" pitchFamily="66" charset="0"/>
              </a:rPr>
              <a:t>Model Building On Gold Price Data</a:t>
            </a:r>
            <a:endParaRPr sz="2800" b="1" u="sng" dirty="0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50236"/>
            <a:ext cx="2739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Model-1: Linear 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8" name="Google Shape;388;p62"/>
          <p:cNvSpPr txBox="1"/>
          <p:nvPr/>
        </p:nvSpPr>
        <p:spPr>
          <a:xfrm>
            <a:off x="1317786" y="1742679"/>
            <a:ext cx="2326160" cy="46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220.46394043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578587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Model-2: Exponential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9" name="Google Shape;388;p62"/>
          <p:cNvSpPr txBox="1"/>
          <p:nvPr/>
        </p:nvSpPr>
        <p:spPr>
          <a:xfrm>
            <a:off x="1470303" y="4189256"/>
            <a:ext cx="2173643" cy="64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236.8188138</a:t>
            </a:r>
          </a:p>
        </p:txBody>
      </p:sp>
    </p:spTree>
    <p:extLst>
      <p:ext uri="{BB962C8B-B14F-4D97-AF65-F5344CB8AC3E}">
        <p14:creationId xmlns:p14="http://schemas.microsoft.com/office/powerpoint/2010/main" val="35082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70220"/>
            <a:ext cx="3188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Model-3: Quadratic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7" name="Google Shape;388;p62"/>
          <p:cNvSpPr txBox="1"/>
          <p:nvPr/>
        </p:nvSpPr>
        <p:spPr>
          <a:xfrm>
            <a:off x="1429366" y="1148081"/>
            <a:ext cx="2146347" cy="70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211.8204754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360046"/>
            <a:ext cx="4742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Model-4: Additive Seasonality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9" name="Google Shape;388;p62"/>
          <p:cNvSpPr txBox="1"/>
          <p:nvPr/>
        </p:nvSpPr>
        <p:spPr>
          <a:xfrm>
            <a:off x="1645223" y="4009338"/>
            <a:ext cx="2214586" cy="65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174.7538814</a:t>
            </a:r>
          </a:p>
        </p:txBody>
      </p:sp>
    </p:spTree>
    <p:extLst>
      <p:ext uri="{BB962C8B-B14F-4D97-AF65-F5344CB8AC3E}">
        <p14:creationId xmlns:p14="http://schemas.microsoft.com/office/powerpoint/2010/main" val="17133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65" y="847219"/>
            <a:ext cx="823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Model-5: Additive Seasonality With Quadratic Trend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8" name="Google Shape;388;p62"/>
          <p:cNvSpPr txBox="1"/>
          <p:nvPr/>
        </p:nvSpPr>
        <p:spPr>
          <a:xfrm>
            <a:off x="1363674" y="1610592"/>
            <a:ext cx="2244156" cy="66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209.5781670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65" y="3591599"/>
            <a:ext cx="5484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Model-6: Multiplicative Seasonality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9" name="Google Shape;388;p62"/>
          <p:cNvSpPr txBox="1"/>
          <p:nvPr/>
        </p:nvSpPr>
        <p:spPr>
          <a:xfrm>
            <a:off x="1338653" y="4379076"/>
            <a:ext cx="2269177" cy="56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188.1787097</a:t>
            </a:r>
          </a:p>
        </p:txBody>
      </p:sp>
    </p:spTree>
    <p:extLst>
      <p:ext uri="{BB962C8B-B14F-4D97-AF65-F5344CB8AC3E}">
        <p14:creationId xmlns:p14="http://schemas.microsoft.com/office/powerpoint/2010/main" val="284285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3745" y="645966"/>
            <a:ext cx="7704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Model-7: Multiplicative With Additive Seasonality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7" name="Google Shape;388;p62"/>
          <p:cNvSpPr txBox="1"/>
          <p:nvPr/>
        </p:nvSpPr>
        <p:spPr>
          <a:xfrm>
            <a:off x="1265594" y="1247916"/>
            <a:ext cx="2037165" cy="57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240.6005109</a:t>
            </a:r>
          </a:p>
        </p:txBody>
      </p:sp>
      <p:sp>
        <p:nvSpPr>
          <p:cNvPr id="6" name="Rectangle 5"/>
          <p:cNvSpPr/>
          <p:nvPr/>
        </p:nvSpPr>
        <p:spPr>
          <a:xfrm>
            <a:off x="-83745" y="3071705"/>
            <a:ext cx="6773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Comic Sans MS" panose="030F0702030302020204" pitchFamily="66" charset="0"/>
              </a:rPr>
              <a:t>Model-8: ARIMA – Walk forward validation</a:t>
            </a:r>
            <a:endParaRPr lang="en-US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9" name="Google Shape;388;p62"/>
          <p:cNvSpPr txBox="1"/>
          <p:nvPr/>
        </p:nvSpPr>
        <p:spPr>
          <a:xfrm>
            <a:off x="1265594" y="3813939"/>
            <a:ext cx="1777858" cy="70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 smtClean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 smtClean="0">
                <a:latin typeface="Centaur" pitchFamily="18" charset="0"/>
              </a:rPr>
              <a:t>RMSE : </a:t>
            </a:r>
            <a:r>
              <a:rPr lang="en-US" sz="1800" dirty="0" smtClean="0">
                <a:latin typeface="Centaur" pitchFamily="18" charset="0"/>
              </a:rPr>
              <a:t>79.280</a:t>
            </a:r>
          </a:p>
        </p:txBody>
      </p:sp>
    </p:spTree>
    <p:extLst>
      <p:ext uri="{BB962C8B-B14F-4D97-AF65-F5344CB8AC3E}">
        <p14:creationId xmlns:p14="http://schemas.microsoft.com/office/powerpoint/2010/main" val="39095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Google Shape;388;p62">
            <a:extLst>
              <a:ext uri="{FF2B5EF4-FFF2-40B4-BE49-F238E27FC236}">
                <a16:creationId xmlns="" xmlns:a16="http://schemas.microsoft.com/office/drawing/2014/main" id="{1733A341-9D4E-45C2-B602-DD6893B4A1FA}"/>
              </a:ext>
            </a:extLst>
          </p:cNvPr>
          <p:cNvSpPr txBox="1"/>
          <p:nvPr/>
        </p:nvSpPr>
        <p:spPr>
          <a:xfrm>
            <a:off x="155575" y="305924"/>
            <a:ext cx="4995081" cy="7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44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Algorithm </a:t>
            </a:r>
            <a:r>
              <a:rPr lang="en-US" sz="4400" b="1" u="sng" dirty="0" smtClean="0">
                <a:latin typeface="Centaur" pitchFamily="18" charset="0"/>
              </a:rPr>
              <a:t>V</a:t>
            </a:r>
            <a:r>
              <a:rPr lang="en-US" sz="44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s RMSE</a:t>
            </a:r>
            <a:endParaRPr sz="44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685" y="1317578"/>
            <a:ext cx="5194630" cy="49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Google Shape;388;p62">
            <a:extLst>
              <a:ext uri="{FF2B5EF4-FFF2-40B4-BE49-F238E27FC236}">
                <a16:creationId xmlns="" xmlns:a16="http://schemas.microsoft.com/office/drawing/2014/main" id="{1733A341-9D4E-45C2-B602-DD6893B4A1FA}"/>
              </a:ext>
            </a:extLst>
          </p:cNvPr>
          <p:cNvSpPr txBox="1"/>
          <p:nvPr/>
        </p:nvSpPr>
        <p:spPr>
          <a:xfrm>
            <a:off x="0" y="217027"/>
            <a:ext cx="7260609" cy="7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44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Algorithm </a:t>
            </a:r>
            <a:r>
              <a:rPr lang="en-US" sz="4400" b="1" u="sng" dirty="0" smtClean="0">
                <a:latin typeface="Centaur" pitchFamily="18" charset="0"/>
              </a:rPr>
              <a:t>V</a:t>
            </a:r>
            <a:r>
              <a:rPr lang="en-US" sz="44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s RMSE</a:t>
            </a:r>
            <a:endParaRPr sz="44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242"/>
            <a:ext cx="9144000" cy="48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Google Shape;388;p62">
            <a:extLst>
              <a:ext uri="{FF2B5EF4-FFF2-40B4-BE49-F238E27FC236}">
                <a16:creationId xmlns="" xmlns:a16="http://schemas.microsoft.com/office/drawing/2014/main" id="{1733A341-9D4E-45C2-B602-DD6893B4A1FA}"/>
              </a:ext>
            </a:extLst>
          </p:cNvPr>
          <p:cNvSpPr txBox="1"/>
          <p:nvPr/>
        </p:nvSpPr>
        <p:spPr>
          <a:xfrm>
            <a:off x="0" y="284396"/>
            <a:ext cx="6547250" cy="6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36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Forecasted gold price for next 30 days</a:t>
            </a:r>
            <a:endParaRPr sz="36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25" y="1381395"/>
            <a:ext cx="70149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4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Google Shape;388;p62">
            <a:extLst>
              <a:ext uri="{FF2B5EF4-FFF2-40B4-BE49-F238E27FC236}">
                <a16:creationId xmlns="" xmlns:a16="http://schemas.microsoft.com/office/drawing/2014/main" id="{1733A341-9D4E-45C2-B602-DD6893B4A1FA}"/>
              </a:ext>
            </a:extLst>
          </p:cNvPr>
          <p:cNvSpPr txBox="1"/>
          <p:nvPr/>
        </p:nvSpPr>
        <p:spPr>
          <a:xfrm>
            <a:off x="155575" y="201024"/>
            <a:ext cx="6547250" cy="62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3600" b="1" i="0" u="sng" strike="noStrike" cap="none" dirty="0" smtClean="0">
                <a:solidFill>
                  <a:srgbClr val="000000"/>
                </a:solidFill>
                <a:latin typeface="Centaur" pitchFamily="18" charset="0"/>
                <a:sym typeface="Arial"/>
              </a:rPr>
              <a:t>Forecasted gold price for next 30 days</a:t>
            </a:r>
            <a:endParaRPr sz="36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3" y="1459706"/>
            <a:ext cx="8502875" cy="47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nandini\Desktop\1691462ee976cd17c631bdc5cad93af3.jpg"/>
          <p:cNvPicPr>
            <a:picLocks noChangeAspect="1" noChangeArrowheads="1"/>
          </p:cNvPicPr>
          <p:nvPr/>
        </p:nvPicPr>
        <p:blipFill>
          <a:blip r:embed="rId4"/>
          <a:srcRect b="7662"/>
          <a:stretch>
            <a:fillRect/>
          </a:stretch>
        </p:blipFill>
        <p:spPr bwMode="auto">
          <a:xfrm>
            <a:off x="1" y="525439"/>
            <a:ext cx="9144000" cy="63325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42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152026" y="100245"/>
            <a:ext cx="66309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  <a:sym typeface="Arial"/>
              </a:rPr>
              <a:t>Project Architecture / Project Flow</a:t>
            </a:r>
            <a:endParaRPr u="sng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2" descr="C:\Users\Lenovo PC\Downloads\dsl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01" y="1145931"/>
            <a:ext cx="8643998" cy="51263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73026" y="233598"/>
            <a:ext cx="283394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latin typeface="Comic Sans MS" panose="030F0702030302020204" pitchFamily="66" charset="0"/>
              </a:rPr>
              <a:t>Data</a:t>
            </a:r>
            <a:r>
              <a:rPr sz="2800" u="sng" spc="-50" dirty="0">
                <a:latin typeface="Comic Sans MS" panose="030F0702030302020204" pitchFamily="66" charset="0"/>
              </a:rPr>
              <a:t> </a:t>
            </a:r>
            <a:r>
              <a:rPr lang="en-GB" sz="2800" u="sng" spc="-5" dirty="0">
                <a:latin typeface="Comic Sans MS" panose="030F0702030302020204" pitchFamily="66" charset="0"/>
              </a:rPr>
              <a:t>S</a:t>
            </a:r>
            <a:r>
              <a:rPr sz="2800" u="sng" spc="-5" dirty="0" smtClean="0">
                <a:latin typeface="Comic Sans MS" panose="030F0702030302020204" pitchFamily="66" charset="0"/>
              </a:rPr>
              <a:t>et</a:t>
            </a:r>
            <a:r>
              <a:rPr sz="2800" u="sng" spc="-45" dirty="0" smtClean="0">
                <a:latin typeface="Comic Sans MS" panose="030F0702030302020204" pitchFamily="66" charset="0"/>
              </a:rPr>
              <a:t> </a:t>
            </a:r>
            <a:r>
              <a:rPr lang="en-GB" sz="2800" u="sng" spc="-5" dirty="0">
                <a:latin typeface="Comic Sans MS" panose="030F0702030302020204" pitchFamily="66" charset="0"/>
              </a:rPr>
              <a:t>D</a:t>
            </a:r>
            <a:r>
              <a:rPr sz="2800" u="sng" spc="-5" dirty="0" smtClean="0">
                <a:latin typeface="Comic Sans MS" panose="030F0702030302020204" pitchFamily="66" charset="0"/>
              </a:rPr>
              <a:t>etails</a:t>
            </a:r>
            <a:endParaRPr sz="2800" u="sng" spc="-5" dirty="0"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1666" y="950297"/>
            <a:ext cx="859713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965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  <a:cs typeface="Century Gothic"/>
              </a:rPr>
              <a:t>2182</a:t>
            </a:r>
            <a:r>
              <a:rPr lang="en-GB" sz="2000" spc="-20" dirty="0" smtClean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observations</a:t>
            </a:r>
            <a:r>
              <a:rPr lang="en-GB" sz="2000" spc="-15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and</a:t>
            </a:r>
            <a:r>
              <a:rPr lang="en-GB" sz="2000" spc="-15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dirty="0">
                <a:latin typeface="Comic Sans MS" panose="030F0702030302020204" pitchFamily="66" charset="0"/>
                <a:cs typeface="Century Gothic"/>
              </a:rPr>
              <a:t>2</a:t>
            </a:r>
            <a:r>
              <a:rPr lang="en-GB" sz="2000" spc="-20" dirty="0" smtClean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 smtClean="0">
                <a:latin typeface="Comic Sans MS" panose="030F0702030302020204" pitchFamily="66" charset="0"/>
                <a:cs typeface="Century Gothic"/>
              </a:rPr>
              <a:t>features</a:t>
            </a:r>
          </a:p>
          <a:p>
            <a:pPr marL="354965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  <a:cs typeface="Century Gothic"/>
              </a:rPr>
              <a:t>Dataset there is no NAN values</a:t>
            </a:r>
          </a:p>
          <a:p>
            <a:pPr marL="354965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  <a:cs typeface="Century Gothic"/>
              </a:rPr>
              <a:t>Date is objective type data need to convert into date time format</a:t>
            </a:r>
          </a:p>
          <a:p>
            <a:pPr marL="354965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  <a:cs typeface="Century Gothic"/>
              </a:rPr>
              <a:t>Price is having 1876 unique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616" y="2572372"/>
            <a:ext cx="3256769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4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612775" y="877823"/>
            <a:ext cx="805355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</a:rPr>
              <a:t>Date is objective type data converted into date time format</a:t>
            </a:r>
          </a:p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</a:rPr>
              <a:t>Changed index in order to make it proper time serious data</a:t>
            </a:r>
          </a:p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lang="en-GB" sz="2000" spc="-5" dirty="0" smtClean="0">
                <a:latin typeface="Comic Sans MS" panose="030F0702030302020204" pitchFamily="66" charset="0"/>
              </a:rPr>
              <a:t>No outliers present in the dataset</a:t>
            </a:r>
            <a:endParaRPr sz="20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2439324"/>
            <a:ext cx="3813649" cy="3470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409" y="2439324"/>
            <a:ext cx="4441396" cy="35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9" y="1595089"/>
            <a:ext cx="7679202" cy="3918605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1" y="1439839"/>
            <a:ext cx="8277478" cy="39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6" y="1248770"/>
            <a:ext cx="8204988" cy="4360460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1966689" y="5821376"/>
            <a:ext cx="521062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400" u="sng" dirty="0" smtClean="0">
                <a:latin typeface="Comic Sans MS" panose="030F0702030302020204" pitchFamily="66" charset="0"/>
              </a:rPr>
              <a:t>Insight</a:t>
            </a:r>
            <a:r>
              <a:rPr lang="en-GB" sz="2400" dirty="0" smtClean="0">
                <a:latin typeface="Comic Sans MS" panose="030F0702030302020204" pitchFamily="66" charset="0"/>
              </a:rPr>
              <a:t>: Trend is upward or positive</a:t>
            </a:r>
            <a:endParaRPr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3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 smtClean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267281"/>
            <a:ext cx="8803230" cy="4137232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1230854" y="5778034"/>
            <a:ext cx="66822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400" u="sng" dirty="0" smtClean="0">
                <a:latin typeface="Comic Sans MS" panose="030F0702030302020204" pitchFamily="66" charset="0"/>
              </a:rPr>
              <a:t>Insight</a:t>
            </a:r>
            <a:r>
              <a:rPr lang="en-GB" sz="2400" dirty="0" smtClean="0">
                <a:latin typeface="Comic Sans MS" panose="030F0702030302020204" pitchFamily="66" charset="0"/>
              </a:rPr>
              <a:t>: Seasonality can be observed little bit</a:t>
            </a:r>
            <a:endParaRPr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420</Words>
  <Application>Microsoft Office PowerPoint</Application>
  <PresentationFormat>On-screen Show (4:3)</PresentationFormat>
  <Paragraphs>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Century Gothic</vt:lpstr>
      <vt:lpstr>Noto Sans Symbols</vt:lpstr>
      <vt:lpstr>Verdana</vt:lpstr>
      <vt:lpstr>Arial</vt:lpstr>
      <vt:lpstr>Comic Sans MS</vt:lpstr>
      <vt:lpstr>Centaur</vt:lpstr>
      <vt:lpstr>Calibri</vt:lpstr>
      <vt:lpstr>Office Theme</vt:lpstr>
      <vt:lpstr>Custom Design</vt:lpstr>
      <vt:lpstr>Theme2</vt:lpstr>
      <vt:lpstr>PowerPoint Presentation</vt:lpstr>
      <vt:lpstr>PowerPoint Presentation</vt:lpstr>
      <vt:lpstr>PowerPoint Presentation</vt:lpstr>
      <vt:lpstr>Data Set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user</cp:lastModifiedBy>
  <cp:revision>114</cp:revision>
  <dcterms:created xsi:type="dcterms:W3CDTF">2012-08-17T07:00:49Z</dcterms:created>
  <dcterms:modified xsi:type="dcterms:W3CDTF">2022-05-26T01:29:10Z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